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327" r:id="rId3"/>
    <p:sldId id="347" r:id="rId4"/>
    <p:sldId id="348" r:id="rId5"/>
    <p:sldId id="345" r:id="rId6"/>
    <p:sldId id="335" r:id="rId7"/>
    <p:sldId id="349" r:id="rId8"/>
    <p:sldId id="350" r:id="rId9"/>
    <p:sldId id="351" r:id="rId10"/>
    <p:sldId id="328" r:id="rId11"/>
    <p:sldId id="329" r:id="rId12"/>
    <p:sldId id="340" r:id="rId13"/>
    <p:sldId id="341" r:id="rId14"/>
    <p:sldId id="330" r:id="rId15"/>
    <p:sldId id="342" r:id="rId16"/>
    <p:sldId id="343" r:id="rId17"/>
    <p:sldId id="353" r:id="rId18"/>
    <p:sldId id="331" r:id="rId19"/>
    <p:sldId id="352" r:id="rId20"/>
    <p:sldId id="292" r:id="rId21"/>
    <p:sldId id="296" r:id="rId22"/>
    <p:sldId id="297" r:id="rId23"/>
    <p:sldId id="322" r:id="rId24"/>
    <p:sldId id="298" r:id="rId25"/>
    <p:sldId id="293" r:id="rId26"/>
    <p:sldId id="299" r:id="rId27"/>
    <p:sldId id="300" r:id="rId28"/>
    <p:sldId id="313" r:id="rId29"/>
    <p:sldId id="301" r:id="rId30"/>
    <p:sldId id="294" r:id="rId31"/>
    <p:sldId id="318" r:id="rId32"/>
    <p:sldId id="295" r:id="rId33"/>
    <p:sldId id="309" r:id="rId34"/>
    <p:sldId id="302" r:id="rId35"/>
    <p:sldId id="319" r:id="rId36"/>
    <p:sldId id="320" r:id="rId37"/>
    <p:sldId id="321" r:id="rId38"/>
    <p:sldId id="325" r:id="rId39"/>
    <p:sldId id="324" r:id="rId40"/>
    <p:sldId id="326" r:id="rId41"/>
    <p:sldId id="332" r:id="rId42"/>
    <p:sldId id="333" r:id="rId43"/>
    <p:sldId id="334" r:id="rId44"/>
    <p:sldId id="344" r:id="rId45"/>
    <p:sldId id="311" r:id="rId4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7" autoAdjust="0"/>
    <p:restoredTop sz="94660"/>
  </p:normalViewPr>
  <p:slideViewPr>
    <p:cSldViewPr snapToGrid="0">
      <p:cViewPr>
        <p:scale>
          <a:sx n="80" d="100"/>
          <a:sy n="80" d="100"/>
        </p:scale>
        <p:origin x="-126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15-06-2014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Projeto 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2" y="0"/>
            <a:ext cx="5908578" cy="1339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8348354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Funcionalidades implementadas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810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Estrutura</a:t>
            </a:r>
            <a:endParaRPr lang="pt-PT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-35625" y="245461"/>
            <a:ext cx="12389194" cy="6375975"/>
            <a:chOff x="-35625" y="245461"/>
            <a:chExt cx="12389194" cy="6375975"/>
          </a:xfrm>
        </p:grpSpPr>
        <p:grpSp>
          <p:nvGrpSpPr>
            <p:cNvPr id="78" name="Grupo 77"/>
            <p:cNvGrpSpPr/>
            <p:nvPr/>
          </p:nvGrpSpPr>
          <p:grpSpPr>
            <a:xfrm>
              <a:off x="-35625" y="245461"/>
              <a:ext cx="12389194" cy="6375975"/>
              <a:chOff x="-38176" y="269267"/>
              <a:chExt cx="12389194" cy="6375975"/>
            </a:xfrm>
          </p:grpSpPr>
          <p:pic>
            <p:nvPicPr>
              <p:cNvPr id="8" name="Imagem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684" y="5327751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0805" y="5349248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435" y="102887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1509" y="1815008"/>
                <a:ext cx="3565886" cy="4603452"/>
              </a:xfrm>
              <a:prstGeom prst="rect">
                <a:avLst/>
              </a:prstGeom>
            </p:spPr>
          </p:pic>
          <p:pic>
            <p:nvPicPr>
              <p:cNvPr id="13" name="Imagem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8464" y="3734821"/>
                <a:ext cx="1932554" cy="1932554"/>
              </a:xfrm>
              <a:prstGeom prst="rect">
                <a:avLst/>
              </a:prstGeom>
            </p:spPr>
          </p:pic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233" y="1958002"/>
                <a:ext cx="2854280" cy="2854280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513" y="378128"/>
                <a:ext cx="1524000" cy="1301496"/>
              </a:xfrm>
              <a:prstGeom prst="rect">
                <a:avLst/>
              </a:prstGeom>
            </p:spPr>
          </p:pic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4731" y="979162"/>
                <a:ext cx="1742433" cy="1340089"/>
              </a:xfrm>
              <a:prstGeom prst="rect">
                <a:avLst/>
              </a:prstGeom>
            </p:spPr>
          </p:pic>
          <p:pic>
            <p:nvPicPr>
              <p:cNvPr id="17" name="Imagem 1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1010" y="4036381"/>
                <a:ext cx="1329878" cy="1146447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38" y="5182828"/>
                <a:ext cx="1711618" cy="855809"/>
              </a:xfrm>
              <a:prstGeom prst="rect">
                <a:avLst/>
              </a:prstGeom>
            </p:spPr>
          </p:pic>
          <p:grpSp>
            <p:nvGrpSpPr>
              <p:cNvPr id="22" name="Grupo 21"/>
              <p:cNvGrpSpPr/>
              <p:nvPr/>
            </p:nvGrpSpPr>
            <p:grpSpPr>
              <a:xfrm>
                <a:off x="1526648" y="5822301"/>
                <a:ext cx="643585" cy="741936"/>
                <a:chOff x="5621807" y="2905632"/>
                <a:chExt cx="948385" cy="1046736"/>
              </a:xfrm>
            </p:grpSpPr>
            <p:pic>
              <p:nvPicPr>
                <p:cNvPr id="20" name="Imagem 19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1807" y="2905632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21" name="Imagem 2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0592" y="3342768"/>
                  <a:ext cx="609600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upo 22"/>
              <p:cNvGrpSpPr/>
              <p:nvPr/>
            </p:nvGrpSpPr>
            <p:grpSpPr>
              <a:xfrm>
                <a:off x="5609781" y="5903306"/>
                <a:ext cx="643585" cy="741936"/>
                <a:chOff x="5621807" y="2905632"/>
                <a:chExt cx="948385" cy="1046736"/>
              </a:xfrm>
            </p:grpSpPr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1807" y="2905632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0592" y="3342768"/>
                  <a:ext cx="609600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upo 25"/>
              <p:cNvGrpSpPr/>
              <p:nvPr/>
            </p:nvGrpSpPr>
            <p:grpSpPr>
              <a:xfrm>
                <a:off x="79138" y="1577315"/>
                <a:ext cx="643585" cy="741936"/>
                <a:chOff x="5621807" y="2905632"/>
                <a:chExt cx="948385" cy="1046736"/>
              </a:xfrm>
            </p:grpSpPr>
            <p:pic>
              <p:nvPicPr>
                <p:cNvPr id="27" name="Imagem 26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1807" y="2905632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28" name="Imagem 27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0592" y="3342768"/>
                  <a:ext cx="609600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upo 32"/>
              <p:cNvGrpSpPr/>
              <p:nvPr/>
            </p:nvGrpSpPr>
            <p:grpSpPr>
              <a:xfrm>
                <a:off x="1290038" y="1226052"/>
                <a:ext cx="745210" cy="761062"/>
                <a:chOff x="1290038" y="1226052"/>
                <a:chExt cx="745210" cy="761062"/>
              </a:xfrm>
            </p:grpSpPr>
            <p:sp>
              <p:nvSpPr>
                <p:cNvPr id="30" name="Arco 29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1" name="Arco 30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" name="Arco 31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" name="Grupo 33"/>
              <p:cNvGrpSpPr/>
              <p:nvPr/>
            </p:nvGrpSpPr>
            <p:grpSpPr>
              <a:xfrm rot="10800000">
                <a:off x="2071813" y="1995952"/>
                <a:ext cx="745210" cy="761062"/>
                <a:chOff x="1290038" y="1226052"/>
                <a:chExt cx="745210" cy="761062"/>
              </a:xfrm>
            </p:grpSpPr>
            <p:sp>
              <p:nvSpPr>
                <p:cNvPr id="35" name="Arco 3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" name="Arco 3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7" name="Arco 3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 rot="11834819">
                <a:off x="4455252" y="5061239"/>
                <a:ext cx="745210" cy="761062"/>
                <a:chOff x="1290038" y="1226052"/>
                <a:chExt cx="745210" cy="761062"/>
              </a:xfrm>
            </p:grpSpPr>
            <p:sp>
              <p:nvSpPr>
                <p:cNvPr id="43" name="Arco 42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Arco 43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5" name="Arco 44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46" name="Grupo 45"/>
              <p:cNvGrpSpPr/>
              <p:nvPr/>
            </p:nvGrpSpPr>
            <p:grpSpPr>
              <a:xfrm rot="924072">
                <a:off x="3935812" y="4121522"/>
                <a:ext cx="745210" cy="761062"/>
                <a:chOff x="1290038" y="1226052"/>
                <a:chExt cx="745210" cy="761062"/>
              </a:xfrm>
            </p:grpSpPr>
            <p:sp>
              <p:nvSpPr>
                <p:cNvPr id="47" name="Arco 46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Arco 47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9" name="Arco 48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0" name="Grupo 49"/>
              <p:cNvGrpSpPr/>
              <p:nvPr/>
            </p:nvGrpSpPr>
            <p:grpSpPr>
              <a:xfrm rot="16200000">
                <a:off x="1237168" y="4926016"/>
                <a:ext cx="745210" cy="761062"/>
                <a:chOff x="1290038" y="1226052"/>
                <a:chExt cx="745210" cy="761062"/>
              </a:xfrm>
            </p:grpSpPr>
            <p:sp>
              <p:nvSpPr>
                <p:cNvPr id="51" name="Arco 50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2" name="Arco 51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3" name="Arco 52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4" name="Grupo 53"/>
              <p:cNvGrpSpPr/>
              <p:nvPr/>
            </p:nvGrpSpPr>
            <p:grpSpPr>
              <a:xfrm rot="5183792">
                <a:off x="2263978" y="4025770"/>
                <a:ext cx="745210" cy="761062"/>
                <a:chOff x="1290038" y="1226052"/>
                <a:chExt cx="745210" cy="761062"/>
              </a:xfrm>
            </p:grpSpPr>
            <p:sp>
              <p:nvSpPr>
                <p:cNvPr id="55" name="Arco 5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" name="Arco 5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" name="Arco 5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9" name="Forma livre 58"/>
              <p:cNvSpPr/>
              <p:nvPr/>
            </p:nvSpPr>
            <p:spPr>
              <a:xfrm>
                <a:off x="4857008" y="3296564"/>
                <a:ext cx="2921330" cy="1477317"/>
              </a:xfrm>
              <a:custGeom>
                <a:avLst/>
                <a:gdLst>
                  <a:gd name="connsiteX0" fmla="*/ 0 w 2921330"/>
                  <a:gd name="connsiteY0" fmla="*/ 135405 h 1477317"/>
                  <a:gd name="connsiteX1" fmla="*/ 1520041 w 2921330"/>
                  <a:gd name="connsiteY1" fmla="*/ 40402 h 1477317"/>
                  <a:gd name="connsiteX2" fmla="*/ 807522 w 2921330"/>
                  <a:gd name="connsiteY2" fmla="*/ 717296 h 1477317"/>
                  <a:gd name="connsiteX3" fmla="*/ 2695698 w 2921330"/>
                  <a:gd name="connsiteY3" fmla="*/ 634168 h 1477317"/>
                  <a:gd name="connsiteX4" fmla="*/ 2125683 w 2921330"/>
                  <a:gd name="connsiteY4" fmla="*/ 1370439 h 1477317"/>
                  <a:gd name="connsiteX5" fmla="*/ 2921330 w 2921330"/>
                  <a:gd name="connsiteY5" fmla="*/ 1477317 h 14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1330" h="1477317">
                    <a:moveTo>
                      <a:pt x="0" y="135405"/>
                    </a:moveTo>
                    <a:cubicBezTo>
                      <a:pt x="692727" y="39412"/>
                      <a:pt x="1385454" y="-56580"/>
                      <a:pt x="1520041" y="40402"/>
                    </a:cubicBezTo>
                    <a:cubicBezTo>
                      <a:pt x="1654628" y="137384"/>
                      <a:pt x="611579" y="618335"/>
                      <a:pt x="807522" y="717296"/>
                    </a:cubicBezTo>
                    <a:cubicBezTo>
                      <a:pt x="1003465" y="816257"/>
                      <a:pt x="2476005" y="525311"/>
                      <a:pt x="2695698" y="634168"/>
                    </a:cubicBezTo>
                    <a:cubicBezTo>
                      <a:pt x="2915392" y="743025"/>
                      <a:pt x="2088078" y="1229914"/>
                      <a:pt x="2125683" y="1370439"/>
                    </a:cubicBezTo>
                    <a:cubicBezTo>
                      <a:pt x="2163288" y="1510964"/>
                      <a:pt x="2782785" y="1455546"/>
                      <a:pt x="2921330" y="1477317"/>
                    </a:cubicBezTo>
                  </a:path>
                </a:pathLst>
              </a:cu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1" name="Forma livre 60"/>
              <p:cNvSpPr/>
              <p:nvPr/>
            </p:nvSpPr>
            <p:spPr>
              <a:xfrm rot="21376184">
                <a:off x="9868395" y="4752214"/>
                <a:ext cx="1282535" cy="882958"/>
              </a:xfrm>
              <a:custGeom>
                <a:avLst/>
                <a:gdLst>
                  <a:gd name="connsiteX0" fmla="*/ 0 w 1282535"/>
                  <a:gd name="connsiteY0" fmla="*/ 223547 h 882958"/>
                  <a:gd name="connsiteX1" fmla="*/ 391886 w 1282535"/>
                  <a:gd name="connsiteY1" fmla="*/ 33542 h 882958"/>
                  <a:gd name="connsiteX2" fmla="*/ 748145 w 1282535"/>
                  <a:gd name="connsiteY2" fmla="*/ 829189 h 882958"/>
                  <a:gd name="connsiteX3" fmla="*/ 1282535 w 1282535"/>
                  <a:gd name="connsiteY3" fmla="*/ 769812 h 88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2535" h="882958">
                    <a:moveTo>
                      <a:pt x="0" y="223547"/>
                    </a:moveTo>
                    <a:cubicBezTo>
                      <a:pt x="133597" y="78074"/>
                      <a:pt x="267195" y="-67398"/>
                      <a:pt x="391886" y="33542"/>
                    </a:cubicBezTo>
                    <a:cubicBezTo>
                      <a:pt x="516577" y="134482"/>
                      <a:pt x="599704" y="706477"/>
                      <a:pt x="748145" y="829189"/>
                    </a:cubicBezTo>
                    <a:cubicBezTo>
                      <a:pt x="896586" y="951901"/>
                      <a:pt x="1179615" y="835126"/>
                      <a:pt x="1282535" y="769812"/>
                    </a:cubicBezTo>
                  </a:path>
                </a:pathLst>
              </a:custGeom>
              <a:noFill/>
              <a:ln w="412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3" name="Forma livre 62"/>
              <p:cNvSpPr/>
              <p:nvPr/>
            </p:nvSpPr>
            <p:spPr>
              <a:xfrm>
                <a:off x="4405745" y="1080655"/>
                <a:ext cx="3462574" cy="1128155"/>
              </a:xfrm>
              <a:custGeom>
                <a:avLst/>
                <a:gdLst>
                  <a:gd name="connsiteX0" fmla="*/ 0 w 3462574"/>
                  <a:gd name="connsiteY0" fmla="*/ 1128155 h 1128155"/>
                  <a:gd name="connsiteX1" fmla="*/ 890650 w 3462574"/>
                  <a:gd name="connsiteY1" fmla="*/ 558140 h 1128155"/>
                  <a:gd name="connsiteX2" fmla="*/ 3443845 w 3462574"/>
                  <a:gd name="connsiteY2" fmla="*/ 225631 h 1128155"/>
                  <a:gd name="connsiteX3" fmla="*/ 2054432 w 3462574"/>
                  <a:gd name="connsiteY3" fmla="*/ 0 h 112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2574" h="1128155">
                    <a:moveTo>
                      <a:pt x="0" y="1128155"/>
                    </a:moveTo>
                    <a:cubicBezTo>
                      <a:pt x="158338" y="918358"/>
                      <a:pt x="316676" y="708561"/>
                      <a:pt x="890650" y="558140"/>
                    </a:cubicBezTo>
                    <a:cubicBezTo>
                      <a:pt x="1464624" y="407719"/>
                      <a:pt x="3249881" y="318654"/>
                      <a:pt x="3443845" y="225631"/>
                    </a:cubicBezTo>
                    <a:cubicBezTo>
                      <a:pt x="3637809" y="132608"/>
                      <a:pt x="2266209" y="45522"/>
                      <a:pt x="2054432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4" name="CaixaDeTexto 63"/>
              <p:cNvSpPr txBox="1"/>
              <p:nvPr/>
            </p:nvSpPr>
            <p:spPr>
              <a:xfrm>
                <a:off x="5839684" y="269267"/>
                <a:ext cx="15648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BackOffice</a:t>
                </a:r>
                <a:endParaRPr lang="pt-PT" sz="1200" dirty="0"/>
              </a:p>
            </p:txBody>
          </p:sp>
          <p:sp>
            <p:nvSpPr>
              <p:cNvPr id="65" name="CaixaDeTexto 64"/>
              <p:cNvSpPr txBox="1"/>
              <p:nvPr/>
            </p:nvSpPr>
            <p:spPr>
              <a:xfrm>
                <a:off x="46317" y="2271465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6" name="CaixaDeTexto 65"/>
              <p:cNvSpPr txBox="1"/>
              <p:nvPr/>
            </p:nvSpPr>
            <p:spPr>
              <a:xfrm>
                <a:off x="-38176" y="5113144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7" name="CaixaDeTexto 66"/>
              <p:cNvSpPr txBox="1"/>
              <p:nvPr/>
            </p:nvSpPr>
            <p:spPr>
              <a:xfrm>
                <a:off x="3979336" y="6291835"/>
                <a:ext cx="16113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 – FrontOffice</a:t>
                </a:r>
                <a:endParaRPr lang="pt-PT" sz="1200" dirty="0"/>
              </a:p>
            </p:txBody>
          </p:sp>
          <p:sp>
            <p:nvSpPr>
              <p:cNvPr id="68" name="CaixaDeTexto 67"/>
              <p:cNvSpPr txBox="1"/>
              <p:nvPr/>
            </p:nvSpPr>
            <p:spPr>
              <a:xfrm>
                <a:off x="8224828" y="2190196"/>
                <a:ext cx="1417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Servidor</a:t>
                </a:r>
                <a:endParaRPr lang="pt-PT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10567395" y="3470167"/>
                <a:ext cx="1656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dirty="0" smtClean="0"/>
                  <a:t>Base de Dados</a:t>
                </a:r>
                <a:endParaRPr lang="pt-PT" dirty="0"/>
              </a:p>
            </p:txBody>
          </p:sp>
          <p:pic>
            <p:nvPicPr>
              <p:cNvPr id="71" name="Imagem 7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9020" y="4683562"/>
                <a:ext cx="838885" cy="1130069"/>
              </a:xfrm>
              <a:prstGeom prst="rect">
                <a:avLst/>
              </a:prstGeom>
            </p:spPr>
          </p:pic>
          <p:pic>
            <p:nvPicPr>
              <p:cNvPr id="72" name="Imagem 7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1974" y="5526656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841" y="5487752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332" y="1268082"/>
                <a:ext cx="559197" cy="753299"/>
              </a:xfrm>
              <a:prstGeom prst="rect">
                <a:avLst/>
              </a:prstGeom>
            </p:spPr>
          </p:pic>
        </p:grpSp>
        <p:pic>
          <p:nvPicPr>
            <p:cNvPr id="75" name="Imagem 7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0025">
              <a:off x="3112852" y="2707143"/>
              <a:ext cx="974144" cy="974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>
            <a:spLocks noGrp="1"/>
          </p:cNvSpPr>
          <p:nvPr>
            <p:ph idx="1"/>
          </p:nvPr>
        </p:nvSpPr>
        <p:spPr>
          <a:xfrm>
            <a:off x="400931" y="1169580"/>
            <a:ext cx="8588690" cy="5566756"/>
          </a:xfrm>
        </p:spPr>
        <p:txBody>
          <a:bodyPr>
            <a:normAutofit/>
          </a:bodyPr>
          <a:lstStyle/>
          <a:p>
            <a:r>
              <a:rPr lang="pt-PT" dirty="0" smtClean="0"/>
              <a:t>Protocolo de transporte: </a:t>
            </a:r>
            <a:r>
              <a:rPr lang="pt-PT" dirty="0" err="1" smtClean="0"/>
              <a:t>Http</a:t>
            </a:r>
            <a:r>
              <a:rPr lang="pt-PT" dirty="0" smtClean="0"/>
              <a:t>;</a:t>
            </a:r>
          </a:p>
          <a:p>
            <a:pPr lvl="1"/>
            <a:r>
              <a:rPr lang="pt-PT" sz="1400" dirty="0"/>
              <a:t>HTTP (Testado, comum, trabalha sobre TCP, pode-se usar SSL para encriptação</a:t>
            </a:r>
            <a:r>
              <a:rPr lang="pt-PT" sz="1400" dirty="0" smtClean="0"/>
              <a:t>).</a:t>
            </a:r>
          </a:p>
          <a:p>
            <a:pPr lvl="1"/>
            <a:endParaRPr lang="pt-PT" sz="1400" dirty="0"/>
          </a:p>
          <a:p>
            <a:r>
              <a:rPr lang="pt-PT" dirty="0" smtClean="0"/>
              <a:t>Suporte de dados: </a:t>
            </a:r>
            <a:r>
              <a:rPr lang="pt-PT" dirty="0" smtClean="0"/>
              <a:t>JSON;</a:t>
            </a:r>
            <a:endParaRPr lang="pt-PT" dirty="0" smtClean="0"/>
          </a:p>
          <a:p>
            <a:pPr marL="742950" lvl="2" indent="-342900"/>
            <a:r>
              <a:rPr lang="pt-PT" dirty="0"/>
              <a:t>Pensou-se nas seguintes opções:</a:t>
            </a:r>
          </a:p>
          <a:p>
            <a:pPr lvl="2"/>
            <a:r>
              <a:rPr lang="pt-PT" b="1" dirty="0" smtClean="0"/>
              <a:t>XML</a:t>
            </a:r>
            <a:r>
              <a:rPr lang="pt-PT" dirty="0" smtClean="0"/>
              <a:t> </a:t>
            </a:r>
            <a:r>
              <a:rPr lang="pt-PT" dirty="0"/>
              <a:t>(</a:t>
            </a:r>
            <a:r>
              <a:rPr lang="pt-PT" dirty="0" smtClean="0"/>
              <a:t>Pesado e de </a:t>
            </a:r>
            <a:r>
              <a:rPr lang="pt-PT" dirty="0"/>
              <a:t>difícil tratamento);</a:t>
            </a:r>
          </a:p>
          <a:p>
            <a:pPr lvl="2"/>
            <a:r>
              <a:rPr lang="pt-PT" b="1" dirty="0"/>
              <a:t>JSON</a:t>
            </a:r>
            <a:r>
              <a:rPr lang="pt-PT" dirty="0"/>
              <a:t> (</a:t>
            </a:r>
            <a:r>
              <a:rPr lang="pt-PT" dirty="0" smtClean="0"/>
              <a:t>Leve e de fácil </a:t>
            </a:r>
            <a:r>
              <a:rPr lang="pt-PT" dirty="0"/>
              <a:t>tratamento por linguagens modernas).</a:t>
            </a:r>
            <a:endParaRPr lang="pt-PT" dirty="0" smtClean="0"/>
          </a:p>
          <a:p>
            <a:pPr lvl="1"/>
            <a:endParaRPr lang="pt-PT" dirty="0" smtClean="0"/>
          </a:p>
          <a:p>
            <a:r>
              <a:rPr lang="pt-PT" dirty="0" smtClean="0"/>
              <a:t>Servidor web + </a:t>
            </a:r>
            <a:r>
              <a:rPr lang="pt-PT" dirty="0" err="1" smtClean="0"/>
              <a:t>WebService</a:t>
            </a:r>
            <a:r>
              <a:rPr lang="pt-PT" dirty="0" smtClean="0"/>
              <a:t>: Node.JS;</a:t>
            </a:r>
          </a:p>
          <a:p>
            <a:pPr lvl="1"/>
            <a:r>
              <a:rPr lang="pt-PT" sz="1400" dirty="0"/>
              <a:t>Pensou-se nas seguintes opções:</a:t>
            </a:r>
          </a:p>
          <a:p>
            <a:pPr lvl="2"/>
            <a:r>
              <a:rPr lang="pt-PT" b="1" dirty="0"/>
              <a:t>asp.NET</a:t>
            </a:r>
            <a:r>
              <a:rPr lang="pt-PT" dirty="0"/>
              <a:t> (</a:t>
            </a:r>
            <a:r>
              <a:rPr lang="pt-PT" dirty="0" smtClean="0"/>
              <a:t>Licenças </a:t>
            </a:r>
            <a:r>
              <a:rPr lang="pt-PT" dirty="0"/>
              <a:t>do Windows são pagas);</a:t>
            </a:r>
          </a:p>
          <a:p>
            <a:pPr lvl="2"/>
            <a:r>
              <a:rPr lang="pt-PT" b="1" dirty="0" err="1"/>
              <a:t>Python</a:t>
            </a:r>
            <a:r>
              <a:rPr lang="pt-PT" dirty="0"/>
              <a:t> </a:t>
            </a:r>
            <a:r>
              <a:rPr lang="pt-PT" dirty="0" smtClean="0"/>
              <a:t>(Pouco conhecimento);</a:t>
            </a:r>
            <a:endParaRPr lang="pt-PT" dirty="0"/>
          </a:p>
          <a:p>
            <a:pPr lvl="2"/>
            <a:r>
              <a:rPr lang="pt-PT" b="1" dirty="0"/>
              <a:t>Apache, </a:t>
            </a:r>
            <a:r>
              <a:rPr lang="pt-PT" b="1" dirty="0" err="1"/>
              <a:t>Nginx</a:t>
            </a:r>
            <a:r>
              <a:rPr lang="pt-PT" b="1" dirty="0"/>
              <a:t> </a:t>
            </a:r>
            <a:r>
              <a:rPr lang="pt-PT" dirty="0"/>
              <a:t>(Só servem ficheiros estáticos);</a:t>
            </a:r>
          </a:p>
          <a:p>
            <a:pPr lvl="2"/>
            <a:r>
              <a:rPr lang="pt-PT" b="1" dirty="0"/>
              <a:t>Node.JS</a:t>
            </a:r>
            <a:r>
              <a:rPr lang="pt-PT" dirty="0"/>
              <a:t> </a:t>
            </a:r>
            <a:r>
              <a:rPr lang="pt-PT" dirty="0" smtClean="0"/>
              <a:t>(Curva de aprendizagem acentuada, </a:t>
            </a:r>
            <a:r>
              <a:rPr lang="pt-PT" dirty="0"/>
              <a:t>com </a:t>
            </a:r>
            <a:r>
              <a:rPr lang="pt-PT" dirty="0" err="1"/>
              <a:t>frameworks</a:t>
            </a:r>
            <a:r>
              <a:rPr lang="pt-PT" dirty="0"/>
              <a:t>);</a:t>
            </a:r>
          </a:p>
          <a:p>
            <a:pPr lvl="2"/>
            <a:r>
              <a:rPr lang="pt-PT" b="1" dirty="0"/>
              <a:t>PHP</a:t>
            </a:r>
            <a:r>
              <a:rPr lang="pt-PT" dirty="0"/>
              <a:t> </a:t>
            </a:r>
            <a:r>
              <a:rPr lang="pt-PT" dirty="0" smtClean="0"/>
              <a:t>(Demasiado complexo);</a:t>
            </a:r>
          </a:p>
          <a:p>
            <a:pPr lvl="2"/>
            <a:endParaRPr lang="pt-PT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66" y="2037710"/>
            <a:ext cx="719291" cy="9689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26" y="3740007"/>
            <a:ext cx="1711618" cy="8558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54" y="1145830"/>
            <a:ext cx="974144" cy="97414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0" y="269267"/>
            <a:ext cx="879809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1512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06" y="4188361"/>
            <a:ext cx="1460799" cy="1123487"/>
          </a:xfrm>
          <a:prstGeom prst="rect">
            <a:avLst/>
          </a:prstGeom>
        </p:spPr>
      </p:pic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398869" y="1523994"/>
            <a:ext cx="6145562" cy="5185478"/>
          </a:xfrm>
        </p:spPr>
        <p:txBody>
          <a:bodyPr>
            <a:normAutofit/>
          </a:bodyPr>
          <a:lstStyle/>
          <a:p>
            <a:r>
              <a:rPr lang="pt-PT" dirty="0"/>
              <a:t>Base de dados: </a:t>
            </a:r>
            <a:r>
              <a:rPr lang="pt-PT" dirty="0" err="1"/>
              <a:t>MySQL</a:t>
            </a:r>
            <a:r>
              <a:rPr lang="pt-PT" dirty="0" smtClean="0"/>
              <a:t>;</a:t>
            </a:r>
            <a:endParaRPr lang="pt-PT" dirty="0"/>
          </a:p>
          <a:p>
            <a:pPr lvl="1"/>
            <a:r>
              <a:rPr lang="pt-PT" sz="1400" dirty="0"/>
              <a:t>Pensou-se nas seguintes tecnologias de SGBD:</a:t>
            </a:r>
          </a:p>
          <a:p>
            <a:pPr lvl="2"/>
            <a:r>
              <a:rPr lang="pt-PT" b="1" dirty="0"/>
              <a:t>Microsoft SQL Server </a:t>
            </a:r>
            <a:r>
              <a:rPr lang="pt-PT" dirty="0"/>
              <a:t>(</a:t>
            </a:r>
            <a:r>
              <a:rPr lang="pt-PT" dirty="0" smtClean="0"/>
              <a:t>Licenças </a:t>
            </a:r>
            <a:r>
              <a:rPr lang="pt-PT" dirty="0"/>
              <a:t>do Windows outra vez);</a:t>
            </a:r>
          </a:p>
          <a:p>
            <a:pPr lvl="2"/>
            <a:r>
              <a:rPr lang="pt-PT" b="1" dirty="0" err="1"/>
              <a:t>MongoDB</a:t>
            </a:r>
            <a:r>
              <a:rPr lang="pt-PT" dirty="0"/>
              <a:t> e semelhantes (</a:t>
            </a:r>
            <a:r>
              <a:rPr lang="pt-PT" dirty="0" err="1"/>
              <a:t>NoSQL</a:t>
            </a:r>
            <a:r>
              <a:rPr lang="pt-PT" dirty="0"/>
              <a:t> → No ACID);</a:t>
            </a:r>
          </a:p>
          <a:p>
            <a:pPr lvl="2"/>
            <a:r>
              <a:rPr lang="pt-PT" b="1" dirty="0" smtClean="0"/>
              <a:t>SQL</a:t>
            </a:r>
            <a:r>
              <a:rPr lang="pt-PT" dirty="0" smtClean="0"/>
              <a:t>, Oracle (“</a:t>
            </a:r>
            <a:r>
              <a:rPr lang="pt-PT" dirty="0" err="1" smtClean="0"/>
              <a:t>Insert</a:t>
            </a:r>
            <a:r>
              <a:rPr lang="pt-PT" dirty="0" smtClean="0"/>
              <a:t> </a:t>
            </a:r>
            <a:r>
              <a:rPr lang="pt-PT" dirty="0" err="1"/>
              <a:t>coin</a:t>
            </a:r>
            <a:r>
              <a:rPr lang="pt-PT" dirty="0"/>
              <a:t> to </a:t>
            </a:r>
            <a:r>
              <a:rPr lang="pt-PT" dirty="0" smtClean="0"/>
              <a:t>continue…”);</a:t>
            </a:r>
            <a:endParaRPr lang="pt-PT" dirty="0"/>
          </a:p>
          <a:p>
            <a:pPr lvl="2"/>
            <a:r>
              <a:rPr lang="pt-PT" b="1" dirty="0" err="1"/>
              <a:t>PostgreSQL</a:t>
            </a:r>
            <a:r>
              <a:rPr lang="pt-PT" dirty="0"/>
              <a:t> (Pouco </a:t>
            </a:r>
            <a:r>
              <a:rPr lang="pt-PT" dirty="0" smtClean="0"/>
              <a:t>conhecimento);</a:t>
            </a:r>
            <a:endParaRPr lang="pt-PT" dirty="0"/>
          </a:p>
          <a:p>
            <a:pPr lvl="2"/>
            <a:r>
              <a:rPr lang="pt-PT" b="1" dirty="0" err="1"/>
              <a:t>MySQL</a:t>
            </a:r>
            <a:r>
              <a:rPr lang="pt-PT" dirty="0"/>
              <a:t> (Simples, </a:t>
            </a:r>
            <a:r>
              <a:rPr lang="pt-PT" dirty="0" smtClean="0"/>
              <a:t>conhecido e </a:t>
            </a:r>
            <a:r>
              <a:rPr lang="pt-PT" dirty="0"/>
              <a:t>boa documentação);</a:t>
            </a:r>
          </a:p>
          <a:p>
            <a:pPr lvl="1"/>
            <a:endParaRPr lang="pt-PT" dirty="0"/>
          </a:p>
          <a:p>
            <a:r>
              <a:rPr lang="pt-PT" dirty="0" smtClean="0"/>
              <a:t>Sistema Operativo: Linux (</a:t>
            </a:r>
            <a:r>
              <a:rPr lang="pt-PT" dirty="0" err="1" smtClean="0"/>
              <a:t>Ubuntu</a:t>
            </a:r>
            <a:r>
              <a:rPr lang="pt-PT" dirty="0" smtClean="0"/>
              <a:t> Server).</a:t>
            </a:r>
          </a:p>
          <a:p>
            <a:pPr lvl="1"/>
            <a:r>
              <a:rPr lang="pt-PT" sz="1400" dirty="0" smtClean="0"/>
              <a:t>Nem se pensou em outras opções.</a:t>
            </a:r>
            <a:endParaRPr lang="pt-PT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47" y="4165401"/>
            <a:ext cx="1329878" cy="114644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97" y="1322561"/>
            <a:ext cx="1337034" cy="1337034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0" y="269267"/>
            <a:ext cx="8798096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/>
              <a:t>Tecnologias </a:t>
            </a:r>
            <a:r>
              <a:rPr lang="pt-PT" sz="4000" dirty="0" smtClean="0"/>
              <a:t>escolhidas 					2/2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9659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80640" y="1211283"/>
            <a:ext cx="7849589" cy="5168273"/>
          </a:xfrm>
        </p:spPr>
        <p:txBody>
          <a:bodyPr>
            <a:normAutofit fontScale="92500" lnSpcReduction="20000"/>
          </a:bodyPr>
          <a:lstStyle/>
          <a:p>
            <a:r>
              <a:rPr lang="pt-PT" sz="2400" dirty="0"/>
              <a:t>Na informática um </a:t>
            </a:r>
            <a:r>
              <a:rPr lang="pt-PT" sz="2400" i="1" dirty="0" smtClean="0"/>
              <a:t>BackOffice</a:t>
            </a:r>
            <a:r>
              <a:rPr lang="pt-PT" sz="2400" dirty="0"/>
              <a:t> engloba o núcleo do sistema, que suporta uma ou mais atividades</a:t>
            </a:r>
            <a:r>
              <a:rPr lang="pt-PT" sz="2400" dirty="0" smtClean="0"/>
              <a:t>.</a:t>
            </a:r>
            <a:endParaRPr lang="pt-PT" sz="2400" dirty="0"/>
          </a:p>
          <a:p>
            <a:r>
              <a:rPr lang="pt-PT" sz="2400" dirty="0"/>
              <a:t>Não esta visível ao utilizador final (utilizadores da Aplicação Android). </a:t>
            </a:r>
          </a:p>
          <a:p>
            <a:r>
              <a:rPr lang="pt-PT" sz="2400" dirty="0"/>
              <a:t>Apenas apresenta algumas tarefas disponíveis, realizáveis para determinados utilizadores, e responsabiliza-se por coordenar e reencaminhar os dados inseridos dentro do restante </a:t>
            </a:r>
            <a:r>
              <a:rPr lang="pt-PT" sz="2400" dirty="0" smtClean="0"/>
              <a:t>sistema.</a:t>
            </a:r>
          </a:p>
          <a:p>
            <a:endParaRPr lang="pt-PT" sz="2400" dirty="0"/>
          </a:p>
          <a:p>
            <a:r>
              <a:rPr lang="pt-PT" sz="2400" dirty="0"/>
              <a:t>Para o </a:t>
            </a:r>
            <a:r>
              <a:rPr lang="pt-PT" sz="2400" dirty="0" err="1"/>
              <a:t>projecto</a:t>
            </a:r>
            <a:r>
              <a:rPr lang="pt-PT" sz="2400" dirty="0"/>
              <a:t> Letrinhas mantivemos como filosofia </a:t>
            </a:r>
            <a:r>
              <a:rPr lang="pt-PT" sz="2400" dirty="0" smtClean="0"/>
              <a:t> </a:t>
            </a:r>
            <a:r>
              <a:rPr lang="pt-PT" sz="2400" b="1" dirty="0" smtClean="0"/>
              <a:t>KISS</a:t>
            </a:r>
            <a:r>
              <a:rPr lang="pt-PT" sz="1700" dirty="0" smtClean="0"/>
              <a:t>(</a:t>
            </a:r>
            <a:r>
              <a:rPr lang="pt-PT" sz="1700" i="1" dirty="0" err="1" smtClean="0"/>
              <a:t>Keep</a:t>
            </a:r>
            <a:r>
              <a:rPr lang="pt-PT" sz="1700" i="1" dirty="0" smtClean="0"/>
              <a:t> </a:t>
            </a:r>
            <a:r>
              <a:rPr lang="pt-PT" sz="1700" i="1" dirty="0" err="1"/>
              <a:t>It</a:t>
            </a:r>
            <a:r>
              <a:rPr lang="pt-PT" sz="1700" i="1" dirty="0"/>
              <a:t> </a:t>
            </a:r>
            <a:r>
              <a:rPr lang="pt-PT" sz="1700" i="1" dirty="0" err="1"/>
              <a:t>Simple</a:t>
            </a:r>
            <a:r>
              <a:rPr lang="pt-PT" sz="1700" i="1" dirty="0"/>
              <a:t> </a:t>
            </a:r>
            <a:r>
              <a:rPr lang="pt-PT" sz="1700" i="1" dirty="0" smtClean="0"/>
              <a:t>&amp; </a:t>
            </a:r>
            <a:r>
              <a:rPr lang="pt-PT" sz="1700" i="1" dirty="0" err="1" smtClean="0"/>
              <a:t>Stupid</a:t>
            </a:r>
            <a:r>
              <a:rPr lang="pt-PT" sz="1700" i="1" dirty="0" smtClean="0"/>
              <a:t>)</a:t>
            </a:r>
          </a:p>
          <a:p>
            <a:pPr lvl="1"/>
            <a:r>
              <a:rPr lang="pt-PT" sz="2000" dirty="0" smtClean="0"/>
              <a:t>Simplicidade</a:t>
            </a:r>
          </a:p>
          <a:p>
            <a:pPr lvl="1"/>
            <a:r>
              <a:rPr lang="pt-PT" sz="2000" dirty="0" smtClean="0"/>
              <a:t>Fácil </a:t>
            </a:r>
            <a:r>
              <a:rPr lang="pt-PT" sz="2000" dirty="0"/>
              <a:t>de </a:t>
            </a:r>
            <a:r>
              <a:rPr lang="pt-PT" sz="2000" dirty="0" smtClean="0"/>
              <a:t>usar</a:t>
            </a:r>
          </a:p>
          <a:p>
            <a:pPr lvl="1"/>
            <a:r>
              <a:rPr lang="pt-PT" sz="2000" dirty="0" smtClean="0"/>
              <a:t>Formulários Intuitivos</a:t>
            </a:r>
          </a:p>
          <a:p>
            <a:pPr lvl="1"/>
            <a:r>
              <a:rPr lang="pt-PT" sz="2000" dirty="0" smtClean="0"/>
              <a:t>Acesso </a:t>
            </a:r>
            <a:r>
              <a:rPr lang="pt-PT" sz="2000" dirty="0"/>
              <a:t>simplificado</a:t>
            </a:r>
          </a:p>
          <a:p>
            <a:endParaRPr lang="pt-PT" sz="2400" dirty="0" smtClean="0"/>
          </a:p>
          <a:p>
            <a:endParaRPr lang="pt-PT" sz="2400" dirty="0" smtClean="0"/>
          </a:p>
          <a:p>
            <a:endParaRPr lang="pt-PT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0074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29392" y="1211283"/>
            <a:ext cx="9215252" cy="5168273"/>
          </a:xfrm>
        </p:spPr>
        <p:txBody>
          <a:bodyPr>
            <a:normAutofit/>
          </a:bodyPr>
          <a:lstStyle/>
          <a:p>
            <a:r>
              <a:rPr lang="pt-PT" sz="2400" dirty="0" smtClean="0"/>
              <a:t>O BackOffice do projeto Letrinhas, possibilita as seguintes funcionalidades:</a:t>
            </a:r>
          </a:p>
          <a:p>
            <a:pPr lvl="1"/>
            <a:r>
              <a:rPr lang="pt-PT" sz="2200" dirty="0" smtClean="0"/>
              <a:t>Guardar </a:t>
            </a:r>
            <a:r>
              <a:rPr lang="pt-PT" sz="2200" dirty="0"/>
              <a:t>todos os </a:t>
            </a:r>
            <a:r>
              <a:rPr lang="pt-PT" sz="2200" dirty="0" smtClean="0"/>
              <a:t>dados necessários para o bom funcionamento da aplicação (Escolas</a:t>
            </a:r>
            <a:r>
              <a:rPr lang="pt-PT" sz="2200" dirty="0"/>
              <a:t>, </a:t>
            </a:r>
            <a:r>
              <a:rPr lang="pt-PT" sz="2200" dirty="0" smtClean="0"/>
              <a:t>Professores, Turmas, Alunos</a:t>
            </a:r>
            <a:r>
              <a:rPr lang="pt-PT" sz="2200" dirty="0"/>
              <a:t>, </a:t>
            </a:r>
            <a:r>
              <a:rPr lang="pt-PT" sz="2200" dirty="0" smtClean="0"/>
              <a:t>Testes, etc.).</a:t>
            </a:r>
          </a:p>
          <a:p>
            <a:pPr lvl="1"/>
            <a:r>
              <a:rPr lang="pt-PT" sz="2200" dirty="0" smtClean="0"/>
              <a:t>Adicionar:</a:t>
            </a:r>
          </a:p>
          <a:p>
            <a:pPr lvl="2"/>
            <a:r>
              <a:rPr lang="pt-PT" sz="2000" dirty="0"/>
              <a:t>Escolas, professores, turmas, alunos e testes</a:t>
            </a:r>
            <a:r>
              <a:rPr lang="pt-PT" sz="2000" dirty="0" smtClean="0"/>
              <a:t>.</a:t>
            </a:r>
            <a:endParaRPr lang="pt-PT" sz="2000" dirty="0" smtClean="0"/>
          </a:p>
          <a:p>
            <a:pPr lvl="1"/>
            <a:r>
              <a:rPr lang="pt-PT" sz="2200" dirty="0" smtClean="0"/>
              <a:t>Consultar:</a:t>
            </a:r>
          </a:p>
          <a:p>
            <a:pPr lvl="2"/>
            <a:r>
              <a:rPr lang="pt-PT" sz="2000" dirty="0" smtClean="0"/>
              <a:t>Escolas, professores, turmas, alunos e testes.</a:t>
            </a:r>
            <a:endParaRPr lang="pt-PT" sz="2000" dirty="0"/>
          </a:p>
          <a:p>
            <a:pPr lvl="1"/>
            <a:r>
              <a:rPr lang="pt-PT" sz="2200" dirty="0" smtClean="0"/>
              <a:t>Editar:</a:t>
            </a:r>
            <a:endParaRPr lang="pt-PT" sz="2200" dirty="0"/>
          </a:p>
          <a:p>
            <a:pPr lvl="2"/>
            <a:r>
              <a:rPr lang="pt-PT" sz="2000" dirty="0"/>
              <a:t>Escolas, professores, turmas, alunos e testes.</a:t>
            </a:r>
          </a:p>
          <a:p>
            <a:pPr lvl="1"/>
            <a:r>
              <a:rPr lang="pt-PT" sz="2200" dirty="0" smtClean="0"/>
              <a:t>Enviar </a:t>
            </a:r>
            <a:r>
              <a:rPr lang="pt-PT" sz="2200" dirty="0"/>
              <a:t>e Receber </a:t>
            </a:r>
            <a:r>
              <a:rPr lang="pt-PT" sz="2200" dirty="0" smtClean="0"/>
              <a:t>execuções </a:t>
            </a:r>
            <a:r>
              <a:rPr lang="pt-PT" sz="2200" dirty="0" smtClean="0"/>
              <a:t>e correções dos </a:t>
            </a:r>
            <a:r>
              <a:rPr lang="pt-PT" sz="2200" dirty="0" smtClean="0"/>
              <a:t>Testes.</a:t>
            </a:r>
          </a:p>
          <a:p>
            <a:pPr marL="0" indent="0">
              <a:buNone/>
            </a:pPr>
            <a:endParaRPr lang="pt-PT" sz="2400" dirty="0" smtClean="0"/>
          </a:p>
          <a:p>
            <a:endParaRPr lang="pt-PT" sz="2400" dirty="0" smtClean="0"/>
          </a:p>
          <a:p>
            <a:endParaRPr lang="pt-PT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  2/2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246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630579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Écrans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2242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630579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BackOffice – Écrans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1558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FrontOffice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7156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5024513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FrontOffice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9190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158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Este projeto surgiu na necessidade do Agrupamento de Escolas Artur Gonçalves em deter um </a:t>
            </a:r>
            <a:r>
              <a:rPr lang="pt-PT" sz="2400" i="1" dirty="0"/>
              <a:t>software </a:t>
            </a:r>
            <a:r>
              <a:rPr lang="pt-PT" sz="2400" dirty="0"/>
              <a:t>que permita a avaliação da fluência na leitura dos seus alunos por intermédio de </a:t>
            </a:r>
            <a:r>
              <a:rPr lang="pt-PT" sz="2400" i="1" dirty="0" err="1" smtClean="0"/>
              <a:t>Tablets</a:t>
            </a:r>
            <a:r>
              <a:rPr lang="pt-PT" sz="2400" i="1" dirty="0" smtClean="0"/>
              <a:t>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3942607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Introdução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9793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Pagina Inicial </a:t>
            </a:r>
            <a:endParaRPr lang="pt-PT" sz="4000" dirty="0"/>
          </a:p>
        </p:txBody>
      </p:sp>
      <p:grpSp>
        <p:nvGrpSpPr>
          <p:cNvPr id="2" name="Grupo 1"/>
          <p:cNvGrpSpPr/>
          <p:nvPr/>
        </p:nvGrpSpPr>
        <p:grpSpPr>
          <a:xfrm>
            <a:off x="670560" y="1021272"/>
            <a:ext cx="8081554" cy="5391112"/>
            <a:chOff x="670560" y="1021272"/>
            <a:chExt cx="8081554" cy="5391112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1021272"/>
              <a:ext cx="8081554" cy="5391112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r="964"/>
            <a:stretch/>
          </p:blipFill>
          <p:spPr>
            <a:xfrm>
              <a:off x="1367667" y="1544203"/>
              <a:ext cx="6716159" cy="4286049"/>
            </a:xfrm>
            <a:prstGeom prst="rect">
              <a:avLst/>
            </a:prstGeom>
          </p:spPr>
        </p:pic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Escola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7"/>
          <a:stretch/>
        </p:blipFill>
        <p:spPr>
          <a:xfrm>
            <a:off x="1391478" y="1537251"/>
            <a:ext cx="6639339" cy="42672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"/>
          <a:stretch/>
        </p:blipFill>
        <p:spPr>
          <a:xfrm>
            <a:off x="1342989" y="1523582"/>
            <a:ext cx="6740837" cy="421460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0" y="1537251"/>
            <a:ext cx="6559826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650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Turma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"/>
          <a:stretch/>
        </p:blipFill>
        <p:spPr>
          <a:xfrm>
            <a:off x="1417983" y="1616765"/>
            <a:ext cx="6652591" cy="41611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o Aluno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6" y="1510748"/>
            <a:ext cx="6732104" cy="42141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Modo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7" y="1550504"/>
            <a:ext cx="6665844" cy="42009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Disciplina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8"/>
          <a:stretch/>
        </p:blipFill>
        <p:spPr>
          <a:xfrm>
            <a:off x="1391478" y="1550503"/>
            <a:ext cx="6626087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Tipo de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1404730" y="1550504"/>
            <a:ext cx="6639340" cy="41744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testes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>
          <a:xfrm>
            <a:off x="1444487" y="1577009"/>
            <a:ext cx="6612835" cy="4147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128131"/>
            <a:ext cx="9212964" cy="37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</a:t>
            </a:r>
            <a:r>
              <a:rPr lang="pt-PT" sz="2400" i="1" dirty="0"/>
              <a:t>software</a:t>
            </a:r>
            <a:r>
              <a:rPr lang="pt-PT" sz="2400" dirty="0"/>
              <a:t> que permita a avaliação da fluência na leitura dos alunos (gravação de voz, a partir de um conjunto de palavras e/ou de um texto, com um temporizador</a:t>
            </a:r>
            <a:r>
              <a:rPr lang="pt-PT" sz="2400" dirty="0" smtClean="0"/>
              <a:t>).</a:t>
            </a:r>
          </a:p>
          <a:p>
            <a:pPr lvl="0"/>
            <a:endParaRPr lang="pt-PT" sz="2400" dirty="0" smtClean="0"/>
          </a:p>
          <a:p>
            <a:pPr lvl="0"/>
            <a:r>
              <a:rPr lang="pt-PT" sz="2400" dirty="0" smtClean="0"/>
              <a:t>Contribuir </a:t>
            </a:r>
            <a:r>
              <a:rPr lang="pt-PT" sz="2400" dirty="0"/>
              <a:t>para a melhoria dos resultados escolares dos alunos, no âmbito da leitura.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269267"/>
            <a:ext cx="470262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Requisitos			1/2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355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Palavras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6"/>
          <a:stretch/>
        </p:blipFill>
        <p:spPr>
          <a:xfrm>
            <a:off x="1470991" y="1563757"/>
            <a:ext cx="6573079" cy="42274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Resumo do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9"/>
          <a:stretch/>
        </p:blipFill>
        <p:spPr>
          <a:xfrm>
            <a:off x="1338470" y="1558206"/>
            <a:ext cx="6679095" cy="41799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de texto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42" y="1564087"/>
            <a:ext cx="6596768" cy="42374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1832" y="1147973"/>
            <a:ext cx="6850301" cy="4569758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225625"/>
            <a:ext cx="4366106" cy="181693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poema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9" y="559528"/>
            <a:ext cx="3645075" cy="57466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812" t="3838" r="847" b="1376"/>
          <a:stretch/>
        </p:blipFill>
        <p:spPr>
          <a:xfrm>
            <a:off x="1431758" y="1543787"/>
            <a:ext cx="6593306" cy="41952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416675" y="1519707"/>
            <a:ext cx="6671257" cy="4224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3"/>
          <a:stretch/>
        </p:blipFill>
        <p:spPr>
          <a:xfrm>
            <a:off x="1403797" y="1545465"/>
            <a:ext cx="6619741" cy="422427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/>
        </p:blipFill>
        <p:spPr>
          <a:xfrm>
            <a:off x="1367590" y="1532315"/>
            <a:ext cx="6669505" cy="41826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0"/>
          <a:stretch/>
        </p:blipFill>
        <p:spPr>
          <a:xfrm>
            <a:off x="1395212" y="1558343"/>
            <a:ext cx="6705600" cy="42113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6"/>
          <a:stretch/>
        </p:blipFill>
        <p:spPr>
          <a:xfrm>
            <a:off x="1419726" y="1588168"/>
            <a:ext cx="6623501" cy="41388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470262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Requisitos			2/2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/>
              <a:t>Criar um repositório institucional que forneça um conjunto de serviços, com vista à gestão e disseminação de materiais digitais, criados pelo Agrupamento e pelos seus membros (professores e alunos</a:t>
            </a:r>
            <a:r>
              <a:rPr lang="pt-PT" sz="2400" dirty="0" smtClean="0"/>
              <a:t>).</a:t>
            </a:r>
          </a:p>
          <a:p>
            <a:pPr marL="0" lvl="0" indent="0">
              <a:buNone/>
            </a:pPr>
            <a:endParaRPr lang="pt-PT" sz="2400" dirty="0"/>
          </a:p>
          <a:p>
            <a:pPr lvl="0"/>
            <a:r>
              <a:rPr lang="pt-PT" sz="2400" dirty="0"/>
              <a:t>Desenvolver um sistema de suporte ao ensino e aprendizagem, promotor das diferentes </a:t>
            </a:r>
            <a:r>
              <a:rPr lang="pt-PT" sz="2400" dirty="0" smtClean="0"/>
              <a:t>literacias </a:t>
            </a:r>
            <a:r>
              <a:rPr lang="pt-PT" sz="2400" dirty="0"/>
              <a:t>e de uma aprendizagem responsável</a:t>
            </a:r>
            <a:r>
              <a:rPr lang="pt-PT" sz="2400" dirty="0" smtClean="0"/>
              <a:t>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/>
              <a:t>Promover a partilha e a reutilização de recursos e objetos de aprendizagem disponibilizados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30558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Momentos do Projeto: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2" y="850849"/>
            <a:ext cx="3048000" cy="1295400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940">
            <a:off x="8947718" y="674379"/>
            <a:ext cx="3200400" cy="962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Quanto do problema já consegue resolver: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O que ficou por fazer, 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05719"/>
            <a:ext cx="8596668" cy="1320800"/>
          </a:xfrm>
        </p:spPr>
        <p:txBody>
          <a:bodyPr/>
          <a:lstStyle/>
          <a:p>
            <a:r>
              <a:rPr lang="pt-PT" dirty="0" smtClean="0"/>
              <a:t>Futuros passos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Agradecimentos.</a:t>
            </a:r>
            <a:endParaRPr lang="pt-PT" sz="4000" dirty="0"/>
          </a:p>
          <a:p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531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2047741"/>
            <a:ext cx="8564451" cy="4129222"/>
          </a:xfrm>
        </p:spPr>
        <p:txBody>
          <a:bodyPr>
            <a:normAutofit/>
          </a:bodyPr>
          <a:lstStyle/>
          <a:p>
            <a:endParaRPr lang="pt-PT" sz="3600" dirty="0" smtClean="0"/>
          </a:p>
          <a:p>
            <a:endParaRPr lang="pt-PT" sz="3600" dirty="0" smtClean="0"/>
          </a:p>
          <a:p>
            <a:endParaRPr lang="en-US" sz="3600" dirty="0"/>
          </a:p>
          <a:p>
            <a:endParaRPr lang="pt-PT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821" y="1104397"/>
            <a:ext cx="9120067" cy="51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Discussão</a:t>
            </a:r>
            <a:endParaRPr lang="pt-PT" sz="4000" dirty="0"/>
          </a:p>
          <a:p>
            <a:endParaRPr lang="pt-PT" sz="4000" dirty="0"/>
          </a:p>
        </p:txBody>
      </p:sp>
      <p:pic>
        <p:nvPicPr>
          <p:cNvPr id="11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4107957" y="863049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3996">
            <a:off x="3457720" y="4372055"/>
            <a:ext cx="1339654" cy="21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4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0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6497861" y="822688"/>
            <a:ext cx="1056799" cy="17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38" y="1830704"/>
            <a:ext cx="4513684" cy="45136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4" y="3302827"/>
            <a:ext cx="2788075" cy="2788075"/>
          </a:xfrm>
          <a:prstGeom prst="rect">
            <a:avLst/>
          </a:prstGeom>
        </p:spPr>
      </p:pic>
      <p:pic>
        <p:nvPicPr>
          <p:cNvPr id="9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1993924" y="928246"/>
            <a:ext cx="19907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4277">
            <a:off x="8805483" y="5228174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8369219" y="341359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33" y="1176540"/>
            <a:ext cx="3871364" cy="3871364"/>
          </a:xfrm>
          <a:prstGeom prst="rect">
            <a:avLst/>
          </a:prstGeom>
        </p:spPr>
      </p:pic>
      <p:pic>
        <p:nvPicPr>
          <p:cNvPr id="17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4" y="1702463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00931" y="2515245"/>
            <a:ext cx="9548491" cy="349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Projeto teve o seu início numa pesquisa por software semelhante ao pretendido.</a:t>
            </a:r>
          </a:p>
          <a:p>
            <a:pPr lvl="0"/>
            <a:endParaRPr lang="pt-PT" sz="2400" dirty="0"/>
          </a:p>
          <a:p>
            <a:pPr lvl="0"/>
            <a:r>
              <a:rPr lang="pt-PT" sz="2400" dirty="0" smtClean="0"/>
              <a:t>Verificou-se que apesar de existirem muitas aplicações, nenhuma satisfazia por inteiro o requerido.</a:t>
            </a:r>
            <a:endParaRPr lang="pt-PT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69267"/>
            <a:ext cx="6863938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Estudo do estado da arte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39979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555582" y="1576625"/>
            <a:ext cx="5754209" cy="206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Testes de leitura</a:t>
            </a:r>
          </a:p>
          <a:p>
            <a:pPr lvl="2"/>
            <a:r>
              <a:rPr lang="pt-PT" sz="2400" dirty="0" smtClean="0"/>
              <a:t>Texto simples</a:t>
            </a:r>
            <a:endParaRPr lang="pt-PT" sz="2400" dirty="0" smtClean="0"/>
          </a:p>
          <a:p>
            <a:pPr lvl="2"/>
            <a:r>
              <a:rPr lang="pt-PT" sz="2400" dirty="0" smtClean="0"/>
              <a:t>Texto Poema</a:t>
            </a:r>
            <a:endParaRPr lang="pt-PT" sz="2400" dirty="0" smtClean="0"/>
          </a:p>
          <a:p>
            <a:pPr lvl="2"/>
            <a:r>
              <a:rPr lang="pt-PT" sz="2400" dirty="0" smtClean="0"/>
              <a:t>Lista de Palavras</a:t>
            </a:r>
            <a:endParaRPr lang="pt-PT" sz="2400" dirty="0" smtClean="0"/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sp>
        <p:nvSpPr>
          <p:cNvPr id="9" name="Marcador de Posição de Conteúdo 2"/>
          <p:cNvSpPr txBox="1">
            <a:spLocks/>
          </p:cNvSpPr>
          <p:nvPr/>
        </p:nvSpPr>
        <p:spPr>
          <a:xfrm>
            <a:off x="1555582" y="3856193"/>
            <a:ext cx="6387415" cy="250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dirty="0"/>
              <a:t>Testes Multimédia</a:t>
            </a:r>
          </a:p>
          <a:p>
            <a:pPr lvl="1"/>
            <a:r>
              <a:rPr lang="pt-PT" sz="2400" dirty="0"/>
              <a:t>Interpretação através de: </a:t>
            </a:r>
          </a:p>
          <a:p>
            <a:pPr lvl="2"/>
            <a:r>
              <a:rPr lang="pt-PT" sz="2400" dirty="0"/>
              <a:t>Imagens</a:t>
            </a:r>
          </a:p>
          <a:p>
            <a:pPr lvl="2"/>
            <a:r>
              <a:rPr lang="pt-PT" sz="2400" dirty="0" smtClean="0"/>
              <a:t>Textos</a:t>
            </a:r>
          </a:p>
          <a:p>
            <a:pPr lvl="2"/>
            <a:r>
              <a:rPr lang="pt-PT" sz="2400" dirty="0" smtClean="0"/>
              <a:t>Textos &amp; Imagens</a:t>
            </a:r>
            <a:endParaRPr lang="pt-PT" sz="2400" dirty="0"/>
          </a:p>
          <a:p>
            <a:pPr marL="914400" lvl="2" indent="0">
              <a:buNone/>
            </a:pP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711331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Desenvolvimento 				1/3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07120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711331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Desenvolvimento 				2/3</a:t>
            </a:r>
            <a:endParaRPr lang="pt-PT" sz="4000" dirty="0"/>
          </a:p>
        </p:txBody>
      </p: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Testes</a:t>
            </a:r>
            <a:endParaRPr lang="pt-PT" sz="2000" dirty="0" smtClean="0"/>
          </a:p>
          <a:p>
            <a:pPr marL="457200" lvl="1" indent="0">
              <a:buNone/>
            </a:pPr>
            <a:endParaRPr lang="pt-PT" sz="2200" dirty="0" smtClean="0"/>
          </a:p>
          <a:p>
            <a:pPr lvl="0"/>
            <a:endParaRPr lang="pt-PT" sz="2400" dirty="0" smtClean="0"/>
          </a:p>
          <a:p>
            <a:pPr lvl="0"/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349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711331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Desenvolvimento 				3/3</a:t>
            </a:r>
            <a:endParaRPr lang="pt-PT" sz="4000" dirty="0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00931" y="1469373"/>
            <a:ext cx="9548491" cy="48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400" dirty="0" smtClean="0"/>
              <a:t>O objetivo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5646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-2013/ 2014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269267"/>
            <a:ext cx="7113319" cy="74593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“Dividir para conquistar”</a:t>
            </a:r>
            <a:endParaRPr lang="pt-PT" sz="4000" dirty="0"/>
          </a:p>
        </p:txBody>
      </p:sp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992134" y="1982664"/>
            <a:ext cx="6830108" cy="3318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t-PT" sz="2800" dirty="0" smtClean="0"/>
              <a:t>Analise de Sistemas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Aplicação</a:t>
            </a:r>
          </a:p>
          <a:p>
            <a:pPr marL="0" lvl="0" indent="0">
              <a:buNone/>
            </a:pPr>
            <a:endParaRPr lang="pt-PT" sz="2800" dirty="0" smtClean="0"/>
          </a:p>
          <a:p>
            <a:pPr lvl="0"/>
            <a:r>
              <a:rPr lang="pt-PT" sz="2800" dirty="0" smtClean="0"/>
              <a:t>Sistemas de Informação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19681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1291</TotalTime>
  <Words>1212</Words>
  <Application>Microsoft Office PowerPoint</Application>
  <PresentationFormat>Personalizados</PresentationFormat>
  <Paragraphs>179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46" baseType="lpstr">
      <vt:lpstr>Facet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Momentos do Projeto:</vt:lpstr>
      <vt:lpstr>Quanto do problema já consegue resolver:</vt:lpstr>
      <vt:lpstr>O que ficou por fazer, </vt:lpstr>
      <vt:lpstr>Futuros passos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Thiago</cp:lastModifiedBy>
  <cp:revision>113</cp:revision>
  <dcterms:created xsi:type="dcterms:W3CDTF">2014-03-21T17:38:07Z</dcterms:created>
  <dcterms:modified xsi:type="dcterms:W3CDTF">2014-06-15T15:15:02Z</dcterms:modified>
</cp:coreProperties>
</file>